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8" r:id="rId2"/>
    <p:sldId id="265" r:id="rId3"/>
    <p:sldId id="261" r:id="rId4"/>
    <p:sldId id="264" r:id="rId5"/>
    <p:sldId id="262" r:id="rId6"/>
    <p:sldId id="268" r:id="rId7"/>
    <p:sldId id="266" r:id="rId8"/>
    <p:sldId id="324" r:id="rId9"/>
    <p:sldId id="322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93" r:id="rId18"/>
    <p:sldId id="295" r:id="rId19"/>
    <p:sldId id="309" r:id="rId20"/>
    <p:sldId id="298" r:id="rId21"/>
    <p:sldId id="275" r:id="rId22"/>
    <p:sldId id="276" r:id="rId23"/>
    <p:sldId id="277" r:id="rId24"/>
    <p:sldId id="278" r:id="rId25"/>
    <p:sldId id="280" r:id="rId26"/>
    <p:sldId id="279" r:id="rId27"/>
    <p:sldId id="281" r:id="rId28"/>
    <p:sldId id="282" r:id="rId29"/>
    <p:sldId id="283" r:id="rId30"/>
    <p:sldId id="285" r:id="rId31"/>
    <p:sldId id="284" r:id="rId32"/>
    <p:sldId id="286" r:id="rId33"/>
    <p:sldId id="288" r:id="rId34"/>
    <p:sldId id="287" r:id="rId35"/>
    <p:sldId id="289" r:id="rId36"/>
    <p:sldId id="290" r:id="rId37"/>
    <p:sldId id="292" r:id="rId38"/>
    <p:sldId id="291" r:id="rId39"/>
    <p:sldId id="296" r:id="rId40"/>
    <p:sldId id="307" r:id="rId41"/>
    <p:sldId id="297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8" r:id="rId51"/>
    <p:sldId id="310" r:id="rId52"/>
    <p:sldId id="311" r:id="rId53"/>
    <p:sldId id="326" r:id="rId54"/>
    <p:sldId id="314" r:id="rId55"/>
    <p:sldId id="312" r:id="rId56"/>
    <p:sldId id="313" r:id="rId57"/>
    <p:sldId id="321" r:id="rId58"/>
    <p:sldId id="325" r:id="rId59"/>
    <p:sldId id="319" r:id="rId60"/>
    <p:sldId id="320" r:id="rId61"/>
  </p:sldIdLst>
  <p:sldSz cx="9144000" cy="6858000" type="screen4x3"/>
  <p:notesSz cx="6858000" cy="9144000"/>
  <p:custDataLst>
    <p:tags r:id="rId63"/>
  </p:custData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99CCFF"/>
    <a:srgbClr val="DDDDDD"/>
    <a:srgbClr val="663300"/>
    <a:srgbClr val="FF99FF"/>
    <a:srgbClr val="996633"/>
    <a:srgbClr val="3366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4" autoAdjust="0"/>
    <p:restoredTop sz="88372" autoAdjust="0"/>
  </p:normalViewPr>
  <p:slideViewPr>
    <p:cSldViewPr showGuides="1">
      <p:cViewPr varScale="1">
        <p:scale>
          <a:sx n="93" d="100"/>
          <a:sy n="93" d="100"/>
        </p:scale>
        <p:origin x="-9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34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3F8D53-2208-4D91-AFA2-80A004940573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018365-C79B-4533-8F3D-9C3238F5CA95}" type="slidenum">
              <a:rPr lang="it-IT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0B11DD-0CBC-4E99-A9B1-0BD770E7EF0C}" type="slidenum">
              <a:rPr lang="it-IT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4ADC88-5362-4A6C-A738-D37208A44873}" type="slidenum">
              <a:rPr lang="it-IT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BBAC8E-A069-4509-A83D-21453994249F}" type="slidenum">
              <a:rPr lang="it-IT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8DD304-92D1-4E65-AFD9-E1D29703ABBD}" type="slidenum">
              <a:rPr lang="it-IT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3AAE47-25EB-43FA-B09B-45FF29475AD5}" type="slidenum">
              <a:rPr lang="it-IT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ABF1D9-B992-4ADC-9FF7-F2E2D9BBB52A}" type="slidenum">
              <a:rPr lang="it-IT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B5AE1A-4FF4-415C-AC7E-9259D48A8297}" type="slidenum">
              <a:rPr lang="it-IT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03D03D-1BDD-40EB-889B-D505971D3D15}" type="slidenum">
              <a:rPr lang="it-IT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08DB1A-382B-4EDB-BF9D-043D865B0010}" type="slidenum">
              <a:rPr lang="it-IT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DC9B9C-6439-4110-B2F8-8979B36A58D0}" type="slidenum">
              <a:rPr lang="it-IT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D18190-071F-474E-A658-7DC215D4C817}" type="slidenum">
              <a:rPr lang="it-IT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384EBB-26CA-42A0-8E7C-DFFAE5590BF4}" type="slidenum">
              <a:rPr lang="it-IT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54794C-FC31-4DEE-BFF7-D0DB96CD04D9}" type="slidenum">
              <a:rPr lang="it-IT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85241B-DAE6-48CC-B887-12830B1EF7AB}" type="slidenum">
              <a:rPr lang="it-IT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74F1D9-C8E5-4FAF-BDFE-9E23085F6FFD}" type="slidenum">
              <a:rPr lang="it-IT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5C4BE5-1F1C-4DCE-943B-87A48BBF873B}" type="slidenum">
              <a:rPr lang="it-IT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7EF323-2338-454A-9AB6-CB2EF0DCF8A3}" type="slidenum">
              <a:rPr lang="it-IT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6CF00F-DB16-4BD6-A9F1-D015B5D74FE9}" type="slidenum">
              <a:rPr lang="it-IT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C80D95-2507-42B0-89D1-808E95B45BDC}" type="slidenum">
              <a:rPr lang="it-IT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3D40E5-D9AA-4AC7-9E48-A2DC354C1461}" type="slidenum">
              <a:rPr lang="it-IT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E2690C-334B-4D3A-AF68-F10B33BD7C85}" type="slidenum">
              <a:rPr lang="it-IT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8EF337-CFAA-4760-93A3-FDB1E98026F4}" type="slidenum">
              <a:rPr lang="it-IT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EFDB19-B750-434A-85A3-F30E093C4FFA}" type="slidenum">
              <a:rPr lang="it-IT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E5E1C8-3FE7-4651-A0DA-D81F17F036B7}" type="slidenum">
              <a:rPr lang="it-IT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FAF683-1CFE-4DDE-90AB-FACEDC5FB93E}" type="slidenum">
              <a:rPr lang="it-IT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ADA669-AF5B-4D7F-B94F-CCFAEC5FD4ED}" type="slidenum">
              <a:rPr lang="it-IT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9327BF-F045-40EE-8D98-3950E746A8EB}" type="slidenum">
              <a:rPr lang="it-IT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AD44819-6D59-40D1-98BA-58BB9A47E5DB}" type="slidenum">
              <a:rPr lang="it-IT" sz="1200"/>
              <a:pPr algn="r"/>
              <a:t>53</a:t>
            </a:fld>
            <a:endParaRPr lang="it-IT" sz="1200"/>
          </a:p>
        </p:txBody>
      </p:sp>
      <p:sp>
        <p:nvSpPr>
          <p:cNvPr id="1177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397659-1585-4394-94C2-53123FB91EF2}" type="slidenum">
              <a:rPr lang="it-IT" sz="1200"/>
              <a:pPr algn="r"/>
              <a:t>58</a:t>
            </a:fld>
            <a:endParaRPr lang="it-IT" sz="1200"/>
          </a:p>
        </p:txBody>
      </p:sp>
      <p:sp>
        <p:nvSpPr>
          <p:cNvPr id="1228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3A20E3-EF74-4742-9A4A-94B48A071017}" type="slidenum">
              <a:rPr lang="it-IT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08CB98-0FDE-4DBE-BF14-A3DDF6B0EAAD}" type="slidenum">
              <a:rPr lang="it-IT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4F631-EDD0-415B-BCAF-2258703D5B2B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DBA04-26B1-4702-8F34-F1DCDDD9F568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1DD09-9DA3-440C-8B36-DE369E40B3A9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BE630-6D06-450D-B4A5-EB1B13A554DF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BFD67-31E3-4A4A-8575-CB7EEDC723BA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3473E-1A01-4F64-82AA-0EEB7F4AC1E3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F905D-8D42-4FBF-8EE9-6606EC800A34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6CDDA-F07C-400E-9095-877F86DA38BA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66172-C46C-4EF6-8DB2-B16951BFAD67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C961D-C3F4-4CF7-A2FC-129996705EBC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E0663-53FB-43F2-8309-F702533BFE72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A0CB0-023A-44CC-97F6-831AD243298A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2EFFF-B3A4-4DDF-A89A-F6BA17D4FE05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090BA8-E329-465D-B2F7-817FC27B0B27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5E"/>
            </a:gs>
            <a:gs pos="50000">
              <a:srgbClr val="3366CC"/>
            </a:gs>
            <a:gs pos="100000">
              <a:srgbClr val="18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Logo caetani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714750" y="1857375"/>
            <a:ext cx="2566988" cy="25923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rcobaleno__caetani_5_maggio_10___5_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70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0" y="260350"/>
            <a:ext cx="3276600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rPr>
              <a:t>Dalla finestra della presidenza, oltre ai giardini, si può ammirare anche la cupola della basilica di San Pietro</a:t>
            </a:r>
          </a:p>
          <a:p>
            <a:pPr>
              <a:defRPr/>
            </a:pPr>
            <a:endParaRPr lang="it-IT" dirty="0">
              <a:solidFill>
                <a:schemeClr val="bg1">
                  <a:lumMod val="95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it-IT" dirty="0">
              <a:solidFill>
                <a:schemeClr val="bg1">
                  <a:lumMod val="95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it-IT" dirty="0">
              <a:solidFill>
                <a:schemeClr val="bg1">
                  <a:lumMod val="95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it-IT" dirty="0">
              <a:solidFill>
                <a:schemeClr val="bg1">
                  <a:lumMod val="95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it-IT" dirty="0">
              <a:solidFill>
                <a:schemeClr val="bg1">
                  <a:lumMod val="95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it-IT" dirty="0">
              <a:solidFill>
                <a:schemeClr val="bg1">
                  <a:lumMod val="95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it-IT" dirty="0">
              <a:solidFill>
                <a:schemeClr val="bg1">
                  <a:lumMod val="95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64776"/>
            </a:gs>
            <a:gs pos="50000">
              <a:srgbClr val="FF99FF"/>
            </a:gs>
            <a:gs pos="100000">
              <a:srgbClr val="7647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549275"/>
            <a:ext cx="4537075" cy="5832475"/>
          </a:xfrm>
        </p:spPr>
        <p:txBody>
          <a:bodyPr/>
          <a:lstStyle/>
          <a:p>
            <a:pPr eaLnBrk="1" hangingPunct="1">
              <a:defRPr/>
            </a:pPr>
            <a:r>
              <a:rPr lang="it-IT" sz="1600" dirty="0" smtClean="0">
                <a:solidFill>
                  <a:schemeClr val="bg1">
                    <a:lumMod val="95000"/>
                  </a:schemeClr>
                </a:solidFill>
              </a:rPr>
              <a:t>Per raggiungere l’istituto si possono usare le varie linee:</a:t>
            </a:r>
          </a:p>
          <a:p>
            <a:pPr eaLnBrk="1" hangingPunct="1">
              <a:defRPr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A.T.A.C.: 19, 23, 30Express, 31, 32, 70, 88, 224,</a:t>
            </a:r>
            <a:b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280,490, 495, 628. </a:t>
            </a:r>
            <a:endParaRPr lang="it-IT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defRPr/>
            </a:pPr>
            <a:r>
              <a:rPr lang="it-IT" sz="1600" dirty="0" smtClean="0">
                <a:solidFill>
                  <a:schemeClr val="bg1">
                    <a:lumMod val="95000"/>
                  </a:schemeClr>
                </a:solidFill>
              </a:rPr>
              <a:t>METRO: linea A, uscita Lepanto. </a:t>
            </a:r>
          </a:p>
          <a:p>
            <a:pPr eaLnBrk="1" hangingPunct="1">
              <a:defRPr/>
            </a:pPr>
            <a:r>
              <a:rPr lang="it-IT" sz="1600" dirty="0" err="1" smtClean="0">
                <a:solidFill>
                  <a:schemeClr val="bg1">
                    <a:lumMod val="95000"/>
                  </a:schemeClr>
                </a:solidFill>
              </a:rPr>
              <a:t>Li.La.</a:t>
            </a:r>
            <a:r>
              <a:rPr lang="it-IT" sz="1600" dirty="0" smtClean="0">
                <a:solidFill>
                  <a:schemeClr val="bg1">
                    <a:lumMod val="95000"/>
                  </a:schemeClr>
                </a:solidFill>
              </a:rPr>
              <a:t>: tutte le linee provenienti dalle SS. Aurelia e Cassia.</a:t>
            </a:r>
          </a:p>
        </p:txBody>
      </p:sp>
      <p:pic>
        <p:nvPicPr>
          <p:cNvPr id="12291" name="Picture 5" descr="dalle finestre small (4)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953000" y="0"/>
            <a:ext cx="4191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snapshot1a1a1a1a__19_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76250"/>
            <a:ext cx="3779838" cy="5976938"/>
          </a:xfrm>
        </p:spPr>
        <p:txBody>
          <a:bodyPr/>
          <a:lstStyle/>
          <a:p>
            <a:pPr eaLnBrk="1" hangingPunct="1"/>
            <a:r>
              <a:rPr lang="it-IT" sz="1600" smtClean="0">
                <a:solidFill>
                  <a:schemeClr val="bg1"/>
                </a:solidFill>
              </a:rPr>
              <a:t>L'Istituto è stato dotato negli ultimi anni di laboratori (informatica, lingue, chimica e fisica) e di due aule multimediali, che l'hanno reso più funzionale alle esigenze della nuova didattica e alle iniziative promosse nell'ambito dell'autonomia scolastica. Il laboratorio linguistico è stato completamente rinnovato proprio all'apertura del corrente anno scolastico</a:t>
            </a:r>
          </a:p>
          <a:p>
            <a:pPr eaLnBrk="1" hangingPunct="1"/>
            <a:endParaRPr lang="it-IT" sz="2800" smtClean="0"/>
          </a:p>
        </p:txBody>
      </p:sp>
      <p:pic>
        <p:nvPicPr>
          <p:cNvPr id="14339" name="Picture 5" descr="Istituto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924300" y="0"/>
            <a:ext cx="51435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76250"/>
            <a:ext cx="3995738" cy="5905500"/>
          </a:xfrm>
        </p:spPr>
        <p:txBody>
          <a:bodyPr/>
          <a:lstStyle/>
          <a:p>
            <a:pPr eaLnBrk="1" hangingPunct="1"/>
            <a:r>
              <a:rPr lang="it-IT" sz="1600" smtClean="0">
                <a:solidFill>
                  <a:schemeClr val="bg1"/>
                </a:solidFill>
              </a:rPr>
              <a:t>L'Aula Magna, divenuta da qualche anno un centro polivalente e multimediale, è costantemente impegnata dalle numerose attività che vi si svolgono: due laboratori teatrali in lingua italiana, un </a:t>
            </a:r>
            <a:r>
              <a:rPr lang="it-IT" sz="1600" i="1" smtClean="0">
                <a:solidFill>
                  <a:schemeClr val="bg1"/>
                </a:solidFill>
              </a:rPr>
              <a:t>laboratorio teatrale in lingua francese, </a:t>
            </a:r>
            <a:r>
              <a:rPr lang="it-IT" sz="1600" smtClean="0">
                <a:solidFill>
                  <a:schemeClr val="bg1"/>
                </a:solidFill>
              </a:rPr>
              <a:t>spettacoli  teatrali e cinematografici, concerti, conferenze e dibattiti, che ormai sono parte integrante della prassi didattica dell'istituto. </a:t>
            </a:r>
          </a:p>
          <a:p>
            <a:pPr eaLnBrk="1" hangingPunct="1"/>
            <a:endParaRPr lang="it-IT" sz="1600" smtClean="0">
              <a:solidFill>
                <a:schemeClr val="bg1"/>
              </a:solidFill>
            </a:endParaRPr>
          </a:p>
          <a:p>
            <a:pPr eaLnBrk="1" hangingPunct="1"/>
            <a:r>
              <a:rPr lang="it-IT" sz="160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5363" name="Picture 7" descr="00A- (5)A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995738" y="0"/>
            <a:ext cx="51435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SCF00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0"/>
            <a:ext cx="8424862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581525"/>
            <a:ext cx="7859713" cy="1544638"/>
          </a:xfrm>
        </p:spPr>
        <p:txBody>
          <a:bodyPr/>
          <a:lstStyle/>
          <a:p>
            <a:pPr eaLnBrk="1" hangingPunct="1"/>
            <a:endParaRPr lang="es-ES" sz="2800" smtClean="0"/>
          </a:p>
        </p:txBody>
      </p:sp>
      <p:pic>
        <p:nvPicPr>
          <p:cNvPr id="17411" name="Picture 9" descr="DSCF0014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50825" y="187325"/>
            <a:ext cx="8893175" cy="6670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aetani__pemiazione_giugno_2010__26_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aetani__pemiazione_giugno_2010__8_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G_8734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ttangolo 4"/>
          <p:cNvSpPr>
            <a:spLocks noChangeArrowheads="1"/>
          </p:cNvSpPr>
          <p:nvPr/>
        </p:nvSpPr>
        <p:spPr bwMode="auto">
          <a:xfrm>
            <a:off x="468313" y="404813"/>
            <a:ext cx="8207375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chemeClr val="bg1"/>
                </a:solidFill>
              </a:rPr>
              <a:t>La presenza dell'indirizzo linguistico ha anche orientato la scuola a sviluppare rapporti con scuole straniere in modo autonomo e attraverso i progetti europei, così da offrire un'educazione a vocazione internazionale.</a:t>
            </a:r>
          </a:p>
          <a:p>
            <a:endParaRPr lang="it-IT">
              <a:solidFill>
                <a:schemeClr val="bg1"/>
              </a:solidFill>
            </a:endParaRPr>
          </a:p>
          <a:p>
            <a:endParaRPr lang="it-IT">
              <a:solidFill>
                <a:schemeClr val="bg1"/>
              </a:solidFill>
            </a:endParaRPr>
          </a:p>
          <a:p>
            <a:endParaRPr lang="it-IT">
              <a:solidFill>
                <a:schemeClr val="bg1"/>
              </a:solidFill>
            </a:endParaRPr>
          </a:p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stituto (2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DDDD"/>
            </a:gs>
            <a:gs pos="50000">
              <a:srgbClr val="666666"/>
            </a:gs>
            <a:gs pos="100000">
              <a:srgbClr val="DDDD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g_213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49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2276475"/>
            <a:ext cx="3570288" cy="4310063"/>
          </a:xfrm>
        </p:spPr>
        <p:txBody>
          <a:bodyPr/>
          <a:lstStyle/>
          <a:p>
            <a:pPr eaLnBrk="1" hangingPunct="1">
              <a:defRPr/>
            </a:pPr>
            <a:r>
              <a:rPr lang="it-IT" sz="1800" dirty="0" smtClean="0">
                <a:solidFill>
                  <a:schemeClr val="bg1">
                    <a:lumMod val="95000"/>
                  </a:schemeClr>
                </a:solidFill>
              </a:rPr>
              <a:t>L’Istituto conserva un notevole patrimoni0 anni ‘30 sia del Gabinetto di Fisica, sia di quello di Scienze</a:t>
            </a:r>
          </a:p>
        </p:txBody>
      </p:sp>
      <p:pic>
        <p:nvPicPr>
          <p:cNvPr id="22531" name="Picture 7" descr="img_6808"/>
          <p:cNvPicPr>
            <a:picLocks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4732338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F1800"/>
            </a:gs>
            <a:gs pos="50000">
              <a:srgbClr val="663300"/>
            </a:gs>
            <a:gs pos="100000">
              <a:srgbClr val="2F18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img_6808a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39750" y="0"/>
            <a:ext cx="8280400" cy="6873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F1800"/>
            </a:gs>
            <a:gs pos="50000">
              <a:srgbClr val="663300"/>
            </a:gs>
            <a:gs pos="100000">
              <a:srgbClr val="2F18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img_6808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biblioteca___3_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gamma/>
                <a:shade val="46275"/>
                <a:invGamma/>
              </a:schemeClr>
            </a:gs>
            <a:gs pos="50000">
              <a:schemeClr val="bg2"/>
            </a:gs>
            <a:gs pos="100000">
              <a:schemeClr val="bg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981075"/>
            <a:ext cx="3884612" cy="5145088"/>
          </a:xfrm>
        </p:spPr>
        <p:txBody>
          <a:bodyPr/>
          <a:lstStyle/>
          <a:p>
            <a:pPr eaLnBrk="1" hangingPunct="1"/>
            <a:endParaRPr lang="it-IT" sz="1600" smtClean="0">
              <a:solidFill>
                <a:schemeClr val="bg1"/>
              </a:solidFill>
            </a:endParaRPr>
          </a:p>
          <a:p>
            <a:pPr eaLnBrk="1" hangingPunct="1"/>
            <a:r>
              <a:rPr lang="it-IT" sz="1600" smtClean="0">
                <a:solidFill>
                  <a:schemeClr val="bg1"/>
                </a:solidFill>
              </a:rPr>
              <a:t>La Biblioteca dell’Istituto , aperta mattina  dalle 9 alle 13 e il lunedi e giovedi pomeriggio dalle 13,30 alle 17,30, è accessibile a studenti, docenti, genitori, personale A.T.A; Nel’orario pomeridiano, la Biblioteca è aperta al Territorio, grazie al collegamento con i Bibliopoint</a:t>
            </a:r>
          </a:p>
          <a:p>
            <a:pPr eaLnBrk="1" hangingPunct="1"/>
            <a:r>
              <a:rPr lang="it-IT" sz="1600" smtClean="0">
                <a:solidFill>
                  <a:schemeClr val="bg1"/>
                </a:solidFill>
              </a:rPr>
              <a:t>dotata di circa 10.000 volumi, offre il servizio di prestito a medio termine, di ricerca sul posto sui testi pregiati e di consulenza .</a:t>
            </a:r>
          </a:p>
        </p:txBody>
      </p:sp>
      <p:pic>
        <p:nvPicPr>
          <p:cNvPr id="26627" name="Picture 5" descr="biblioteca small (7)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03763" y="0"/>
            <a:ext cx="4440237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49275"/>
            <a:ext cx="3851275" cy="5543550"/>
          </a:xfrm>
        </p:spPr>
        <p:txBody>
          <a:bodyPr/>
          <a:lstStyle/>
          <a:p>
            <a:pPr eaLnBrk="1" hangingPunct="1"/>
            <a:r>
              <a:rPr lang="it-IT" sz="1600" smtClean="0">
                <a:solidFill>
                  <a:schemeClr val="bg1"/>
                </a:solidFill>
              </a:rPr>
              <a:t>Dal mese di febbraio 2007 la scuola è uno dei </a:t>
            </a:r>
            <a:r>
              <a:rPr lang="it-IT" sz="1600" i="1" smtClean="0">
                <a:solidFill>
                  <a:schemeClr val="bg1"/>
                </a:solidFill>
              </a:rPr>
              <a:t>bibliopoint  </a:t>
            </a:r>
            <a:r>
              <a:rPr lang="it-IT" sz="1600" smtClean="0">
                <a:solidFill>
                  <a:schemeClr val="bg1"/>
                </a:solidFill>
              </a:rPr>
              <a:t>nel comune delle Biblioteche di Roma.</a:t>
            </a:r>
          </a:p>
          <a:p>
            <a:pPr eaLnBrk="1" hangingPunct="1"/>
            <a:r>
              <a:rPr lang="it-IT" sz="1600" smtClean="0">
                <a:solidFill>
                  <a:schemeClr val="bg1"/>
                </a:solidFill>
              </a:rPr>
              <a:t>I </a:t>
            </a:r>
            <a:r>
              <a:rPr lang="it-IT" sz="1600" i="1" smtClean="0">
                <a:solidFill>
                  <a:schemeClr val="bg1"/>
                </a:solidFill>
              </a:rPr>
              <a:t>biblioponit</a:t>
            </a:r>
            <a:r>
              <a:rPr lang="it-IT" sz="1600" smtClean="0">
                <a:solidFill>
                  <a:schemeClr val="bg1"/>
                </a:solidFill>
              </a:rPr>
              <a:t>  nascono dalla collaborazione tra Biblioteche di Roma ed alcuni istituti scolastici che aprono la biblioteca della scuola a tutti i cittadini, facendola così diventare biblioteca per tutti. Spazi dove si può leggere, studiare, prendere in prestito i libri, consultare il catalogo dell'intero patrimonio librario delle Biblioteche di Roma.</a:t>
            </a:r>
          </a:p>
          <a:p>
            <a:pPr eaLnBrk="1" hangingPunct="1"/>
            <a:endParaRPr lang="it-IT" sz="2800" smtClean="0"/>
          </a:p>
        </p:txBody>
      </p:sp>
      <p:pic>
        <p:nvPicPr>
          <p:cNvPr id="27651" name="Picture 5" descr="biblioteca small (5)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067175" y="0"/>
            <a:ext cx="51435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92725" y="981075"/>
            <a:ext cx="3251200" cy="4281488"/>
          </a:xfrm>
        </p:spPr>
        <p:txBody>
          <a:bodyPr/>
          <a:lstStyle/>
          <a:p>
            <a:pPr eaLnBrk="1" hangingPunct="1"/>
            <a:r>
              <a:rPr lang="it-IT" sz="1600" smtClean="0">
                <a:solidFill>
                  <a:schemeClr val="bg1"/>
                </a:solidFill>
              </a:rPr>
              <a:t>E’ possibile accedere a importanti libri di riferimento:</a:t>
            </a:r>
          </a:p>
          <a:p>
            <a:pPr eaLnBrk="1" hangingPunct="1"/>
            <a:endParaRPr lang="it-IT" sz="1600" smtClean="0">
              <a:solidFill>
                <a:schemeClr val="bg1"/>
              </a:solidFill>
            </a:endParaRPr>
          </a:p>
          <a:p>
            <a:pPr eaLnBrk="1" hangingPunct="1"/>
            <a:r>
              <a:rPr lang="it-IT" sz="1600" smtClean="0">
                <a:solidFill>
                  <a:schemeClr val="bg1"/>
                </a:solidFill>
              </a:rPr>
              <a:t>l’Enciclopedia Treccani </a:t>
            </a:r>
          </a:p>
          <a:p>
            <a:pPr eaLnBrk="1" hangingPunct="1"/>
            <a:r>
              <a:rPr lang="it-IT" sz="1600" smtClean="0">
                <a:solidFill>
                  <a:schemeClr val="bg1"/>
                </a:solidFill>
              </a:rPr>
              <a:t>l’Enciclopedia Europea </a:t>
            </a:r>
          </a:p>
          <a:p>
            <a:pPr eaLnBrk="1" hangingPunct="1"/>
            <a:r>
              <a:rPr lang="it-IT" sz="1600" smtClean="0">
                <a:solidFill>
                  <a:schemeClr val="bg1"/>
                </a:solidFill>
              </a:rPr>
              <a:t>l’Enciclopedia di Scienze Sociali </a:t>
            </a:r>
          </a:p>
          <a:p>
            <a:pPr eaLnBrk="1" hangingPunct="1"/>
            <a:r>
              <a:rPr lang="it-IT" sz="1600" smtClean="0">
                <a:solidFill>
                  <a:schemeClr val="bg1"/>
                </a:solidFill>
              </a:rPr>
              <a:t>l’Enciclopedia dello Spettacolo </a:t>
            </a:r>
          </a:p>
          <a:p>
            <a:pPr eaLnBrk="1" hangingPunct="1"/>
            <a:endParaRPr lang="it-IT" sz="2800" smtClean="0"/>
          </a:p>
        </p:txBody>
      </p:sp>
      <p:pic>
        <p:nvPicPr>
          <p:cNvPr id="28675" name="Picture 5" descr="img_7665"/>
          <p:cNvPicPr>
            <a:picLocks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51435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s-ES" sz="2800" smtClean="0"/>
          </a:p>
        </p:txBody>
      </p:sp>
      <p:pic>
        <p:nvPicPr>
          <p:cNvPr id="29699" name="Picture 5" descr="img_7667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8893175" cy="7124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biblioteca small (6)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8313" y="0"/>
            <a:ext cx="8208962" cy="6651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60350"/>
            <a:ext cx="3529013" cy="4968875"/>
          </a:xfrm>
        </p:spPr>
        <p:txBody>
          <a:bodyPr/>
          <a:lstStyle/>
          <a:p>
            <a:pPr eaLnBrk="1" hangingPunct="1"/>
            <a:r>
              <a:rPr lang="it-IT" sz="1600" smtClean="0">
                <a:solidFill>
                  <a:schemeClr val="bg1"/>
                </a:solidFill>
              </a:rPr>
              <a:t>L'Istituto Gelasio Caetani è una scuola che opera da più di 60 anni nel quartiere Prati, una zona centrale, facilmente raggiungibile da diversi punti della città e caratterizzata da una realtà economico - sociale orientata al commercio e al terziario.</a:t>
            </a:r>
          </a:p>
        </p:txBody>
      </p:sp>
      <p:pic>
        <p:nvPicPr>
          <p:cNvPr id="4099" name="Picture 5" descr="arcobaleno__caetani_5_maggio_10___12_b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017963" y="0"/>
            <a:ext cx="5126037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02_laboratorio_informatico_marshall_mcluhan____2_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1747" name="Rettangolo 7"/>
          <p:cNvSpPr>
            <a:spLocks noChangeArrowheads="1"/>
          </p:cNvSpPr>
          <p:nvPr/>
        </p:nvSpPr>
        <p:spPr bwMode="auto">
          <a:xfrm>
            <a:off x="468313" y="0"/>
            <a:ext cx="8856662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>
              <a:solidFill>
                <a:schemeClr val="bg1"/>
              </a:solidFill>
            </a:endParaRPr>
          </a:p>
          <a:p>
            <a:r>
              <a:rPr lang="it-IT" sz="1600">
                <a:solidFill>
                  <a:schemeClr val="bg1"/>
                </a:solidFill>
              </a:rPr>
              <a:t>Fin dal 1987 l’istituto si è dotato di un laboratorio di informatica attrezzando un’aula con 11 postazioni di lavoro. Con l’impianto originale si è sperimentato l’introduzione di informatica nel curricolo di matematica (PNI).</a:t>
            </a:r>
          </a:p>
          <a:p>
            <a:r>
              <a:rPr lang="it-IT" sz="1600">
                <a:solidFill>
                  <a:schemeClr val="bg1"/>
                </a:solidFill>
              </a:rPr>
              <a:t>Nel 1997 il laboratorio è stato totalmente rinnovato con macchine più attuali, sempre 11, collegate in rete locale fra di loro, e dotando l’aula </a:t>
            </a:r>
            <a:r>
              <a:rPr lang="it-IT">
                <a:solidFill>
                  <a:schemeClr val="bg1"/>
                </a:solidFill>
              </a:rPr>
              <a:t>di sistema di videoproiezione e di accesso a 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aetani__i_nuovi_laboratori_in_funzione__6_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ttangolo 4"/>
          <p:cNvSpPr>
            <a:spLocks noChangeArrowheads="1"/>
          </p:cNvSpPr>
          <p:nvPr/>
        </p:nvSpPr>
        <p:spPr bwMode="auto">
          <a:xfrm>
            <a:off x="323850" y="260350"/>
            <a:ext cx="84597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>
                <a:solidFill>
                  <a:schemeClr val="bg1"/>
                </a:solidFill>
              </a:rPr>
              <a:t>Il laboratorio audiovisivo dell’Istituto permette una programmazione dell’insegnamento delle lingue straniere che prevede come strumenti didattici delle cassette audio e delle cassette video.</a:t>
            </a:r>
          </a:p>
          <a:p>
            <a:endParaRPr lang="it-IT" sz="1600">
              <a:solidFill>
                <a:schemeClr val="bg1"/>
              </a:solidFill>
            </a:endParaRPr>
          </a:p>
          <a:p>
            <a:endParaRPr lang="it-IT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aetani__i_nuovi_laboratori_in_funzione__31_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ttangolo 4"/>
          <p:cNvSpPr>
            <a:spLocks noChangeArrowheads="1"/>
          </p:cNvSpPr>
          <p:nvPr/>
        </p:nvSpPr>
        <p:spPr bwMode="auto">
          <a:xfrm>
            <a:off x="233363" y="-1588"/>
            <a:ext cx="8910637" cy="18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>
                <a:solidFill>
                  <a:schemeClr val="bg1"/>
                </a:solidFill>
              </a:rPr>
              <a:t>Il laboratorio è un ausilio ormai indispensabile nell’insegnamento delle lingue e nel complesso, le classi sono contente e motivate grazie all’attività che consente di svolgere</a:t>
            </a:r>
          </a:p>
          <a:p>
            <a:endParaRPr lang="it-IT" sz="1600">
              <a:solidFill>
                <a:schemeClr val="bg1"/>
              </a:solidFill>
            </a:endParaRPr>
          </a:p>
          <a:p>
            <a:endParaRPr lang="it-IT" sz="1600">
              <a:solidFill>
                <a:schemeClr val="bg1"/>
              </a:solidFill>
            </a:endParaRPr>
          </a:p>
          <a:p>
            <a:endParaRPr lang="it-IT" sz="1600">
              <a:solidFill>
                <a:schemeClr val="bg1"/>
              </a:solidFill>
            </a:endParaRPr>
          </a:p>
          <a:p>
            <a:endParaRPr lang="it-IT" sz="1600">
              <a:solidFill>
                <a:schemeClr val="bg1"/>
              </a:solidFill>
            </a:endParaRPr>
          </a:p>
          <a:p>
            <a:endParaRPr lang="it-IT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gamma/>
                <a:shade val="46275"/>
                <a:invGamma/>
              </a:schemeClr>
            </a:gs>
            <a:gs pos="50000">
              <a:schemeClr val="bg2"/>
            </a:gs>
            <a:gs pos="100000">
              <a:schemeClr val="bg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01laboratorio_linguistico__claude_levi_strauss____12_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10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ttangolo 4"/>
          <p:cNvSpPr>
            <a:spLocks noChangeArrowheads="1"/>
          </p:cNvSpPr>
          <p:nvPr/>
        </p:nvSpPr>
        <p:spPr bwMode="auto">
          <a:xfrm>
            <a:off x="539750" y="1844675"/>
            <a:ext cx="86042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>
                <a:solidFill>
                  <a:schemeClr val="bg1"/>
                </a:solidFill>
              </a:rPr>
              <a:t>Frequentato settimanalmente dalle classi, a partire dall’a.s. 1999-2000 è stato inserito nell’orario fisso dell’indirizzo linguistico, con alcune ore libere da gestire a seconda delle necessità; comprende 26 banchi con un schermo per ogni due persone</a:t>
            </a:r>
          </a:p>
          <a:p>
            <a:endParaRPr lang="it-IT" sz="1600">
              <a:solidFill>
                <a:schemeClr val="bg1"/>
              </a:solidFill>
            </a:endParaRPr>
          </a:p>
          <a:p>
            <a:endParaRPr lang="it-IT" sz="1600">
              <a:solidFill>
                <a:schemeClr val="bg1"/>
              </a:solidFill>
            </a:endParaRPr>
          </a:p>
          <a:p>
            <a:endParaRPr lang="it-IT" sz="1600">
              <a:solidFill>
                <a:schemeClr val="bg1"/>
              </a:solidFill>
            </a:endParaRPr>
          </a:p>
          <a:p>
            <a:endParaRPr lang="it-IT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581525"/>
            <a:ext cx="7643813" cy="1544638"/>
          </a:xfrm>
        </p:spPr>
        <p:txBody>
          <a:bodyPr/>
          <a:lstStyle/>
          <a:p>
            <a:pPr eaLnBrk="1" hangingPunct="1"/>
            <a:endParaRPr lang="es-ES" sz="2800" smtClean="0"/>
          </a:p>
        </p:txBody>
      </p:sp>
      <p:pic>
        <p:nvPicPr>
          <p:cNvPr id="35843" name="Picture 5" descr="04_laboratori_multimediale_succursale_ponte_milvio___2_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945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gamma/>
                <a:shade val="46275"/>
                <a:invGamma/>
              </a:schemeClr>
            </a:gs>
            <a:gs pos="50000">
              <a:schemeClr val="bg2"/>
            </a:gs>
            <a:gs pos="100000">
              <a:schemeClr val="bg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02_laboratorio_informatico_marshall_mcluhan____10_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188913"/>
            <a:ext cx="7705725" cy="652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36868" name="Immagine 70" descr="labscienz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4076700"/>
            <a:ext cx="42481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9"/>
          <p:cNvSpPr>
            <a:spLocks noChangeArrowheads="1"/>
          </p:cNvSpPr>
          <p:nvPr/>
        </p:nvSpPr>
        <p:spPr bwMode="auto">
          <a:xfrm>
            <a:off x="755650" y="765175"/>
            <a:ext cx="7777163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chemeClr val="bg1"/>
                </a:solidFill>
              </a:rPr>
              <a:t>Il Laboratorio Scientifico è stato completamente ristrutturato con successo e nel rispetto di tutta la normativa sulla sicurezza nell'anno scolastico 1998/1999 - Oltre alla cattedra, alla cappa aspirante e ai banchi di lavoro, predisposti sia per le esperienze di scienze che per quelle di fisica, è corredato di lettore di videocassette e computer con videoproiettore per una didattica orientata alla multimedialità.</a:t>
            </a:r>
          </a:p>
          <a:p>
            <a:endParaRPr lang="it-IT">
              <a:solidFill>
                <a:schemeClr val="bg1"/>
              </a:solidFill>
            </a:endParaRPr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gamma/>
                <a:shade val="46275"/>
                <a:invGamma/>
              </a:schemeClr>
            </a:gs>
            <a:gs pos="50000">
              <a:schemeClr val="bg2"/>
            </a:gs>
            <a:gs pos="100000">
              <a:schemeClr val="bg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03_labpratorio_multimediale__giovan_battista_vico__4_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Palestra (7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ttangolo 4"/>
          <p:cNvSpPr>
            <a:spLocks noChangeArrowheads="1"/>
          </p:cNvSpPr>
          <p:nvPr/>
        </p:nvSpPr>
        <p:spPr bwMode="auto">
          <a:xfrm>
            <a:off x="755650" y="4797425"/>
            <a:ext cx="80645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chemeClr val="bg1"/>
                </a:solidFill>
              </a:rPr>
              <a:t>Mentre il 50% delle scuole romane non ha la palestra, il Caetani ne possiede una ampia, larga 10 m, lunga 23 ed alta 5 m, dotata di spogliatoi maschili e femminili</a:t>
            </a:r>
          </a:p>
          <a:p>
            <a:endParaRPr lang="it-IT">
              <a:solidFill>
                <a:schemeClr val="bg1"/>
              </a:solidFill>
            </a:endParaRPr>
          </a:p>
          <a:p>
            <a:endParaRPr lang="it-IT">
              <a:solidFill>
                <a:schemeClr val="bg1"/>
              </a:solidFill>
            </a:endParaRPr>
          </a:p>
          <a:p>
            <a:endParaRPr lang="it-IT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Palestra (3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539750" y="4508500"/>
            <a:ext cx="86042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sz="1600">
                <a:solidFill>
                  <a:schemeClr val="bg1"/>
                </a:solidFill>
                <a:latin typeface="Helvetica" charset="0"/>
                <a:cs typeface="Times New Roman" pitchFamily="18" charset="0"/>
              </a:rPr>
              <a:t>Di recente la struttura è stata fornita di quanto occorre per le attuali forme di ginnastica come ad esempio gli step ed il mini trampolino elastico.</a:t>
            </a:r>
          </a:p>
          <a:p>
            <a:endParaRPr lang="it-IT" sz="1600">
              <a:solidFill>
                <a:schemeClr val="bg1"/>
              </a:solidFill>
              <a:latin typeface="Helvetica" charset="0"/>
            </a:endParaRPr>
          </a:p>
          <a:p>
            <a:endParaRPr lang="it-IT" sz="1600">
              <a:solidFill>
                <a:schemeClr val="bg1"/>
              </a:solidFill>
              <a:latin typeface="Helvetica" charset="0"/>
            </a:endParaRPr>
          </a:p>
          <a:p>
            <a:endParaRPr lang="it-IT" sz="1600">
              <a:solidFill>
                <a:schemeClr val="bg1"/>
              </a:solidFill>
              <a:latin typeface="Helvetica" charset="0"/>
            </a:endParaRPr>
          </a:p>
          <a:p>
            <a:endParaRPr lang="it-IT" sz="1600">
              <a:solidFill>
                <a:schemeClr val="bg1"/>
              </a:solidFill>
              <a:latin typeface="Helvetica" charset="0"/>
            </a:endParaRPr>
          </a:p>
          <a:p>
            <a:endParaRPr lang="it-IT" sz="1600">
              <a:solidFill>
                <a:schemeClr val="bg1"/>
              </a:solidFill>
              <a:latin typeface="Helvetica" charset="0"/>
            </a:endParaRPr>
          </a:p>
          <a:p>
            <a:endParaRPr lang="it-IT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IMG_024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4437063"/>
            <a:ext cx="8291513" cy="6810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000" smtClean="0">
                <a:solidFill>
                  <a:schemeClr val="bg1"/>
                </a:solidFill>
              </a:rPr>
              <a:t>Il Giardino dell’Istituto, con una vite degli anni ’30 che ancora oggi produce abbondanti e dolcissimi grappoli di uva fragola …</a:t>
            </a:r>
          </a:p>
          <a:p>
            <a:pPr>
              <a:lnSpc>
                <a:spcPct val="80000"/>
              </a:lnSpc>
            </a:pPr>
            <a:endParaRPr lang="it-IT" sz="20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it-IT" sz="20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it-IT" sz="20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333375"/>
            <a:ext cx="3816350" cy="5688013"/>
          </a:xfrm>
        </p:spPr>
        <p:txBody>
          <a:bodyPr/>
          <a:lstStyle/>
          <a:p>
            <a:pPr eaLnBrk="1" hangingPunct="1"/>
            <a:r>
              <a:rPr lang="it-IT" sz="1600" smtClean="0">
                <a:solidFill>
                  <a:schemeClr val="bg1"/>
                </a:solidFill>
              </a:rPr>
              <a:t>Nata come Istituto Magistrale, la scuola si è via via trasformata a partire dalla fine degli anni ottanta. Ha assunto una forte caratterizzazione sperimentale con l'introduzione, prima, di un corso di liceo linguistico autonomo,  quindi con la sperimentazione socio-psico-pedagogica "Brocca" e con il nuovo indirizzo liceale di Scienze Sociali. Dall’anno scolastico in corso, ha avuto inizio nelle prime classe di tutti gli indirizzi, la nuova Riforma “Gelmini”</a:t>
            </a:r>
          </a:p>
          <a:p>
            <a:pPr eaLnBrk="1" hangingPunct="1"/>
            <a:endParaRPr lang="it-IT" sz="2800" smtClean="0"/>
          </a:p>
        </p:txBody>
      </p:sp>
      <p:sp>
        <p:nvSpPr>
          <p:cNvPr id="5123" name="Rectangle 4"/>
          <p:cNvSpPr>
            <a:spLocks noGrp="1" noChangeArrowheads="1" noTextEdit="1"/>
          </p:cNvSpPr>
          <p:nvPr>
            <p:ph type="clipArt" sz="half" idx="2"/>
          </p:nvPr>
        </p:nvSpPr>
        <p:spPr/>
      </p:sp>
      <p:pic>
        <p:nvPicPr>
          <p:cNvPr id="5124" name="Picture 5" descr="arcobaleno__caetani_5_maggio_10___11_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2713" y="0"/>
            <a:ext cx="52212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aetani__pemiazione_giugno_2010__2_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SCF00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img_077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10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ttangolo 4"/>
          <p:cNvSpPr>
            <a:spLocks noChangeArrowheads="1"/>
          </p:cNvSpPr>
          <p:nvPr/>
        </p:nvSpPr>
        <p:spPr bwMode="auto">
          <a:xfrm>
            <a:off x="395288" y="3933825"/>
            <a:ext cx="8137525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>
                <a:solidFill>
                  <a:schemeClr val="bg1"/>
                </a:solidFill>
              </a:rPr>
              <a:t>Dall'a.s. 2008/09 l'Istituto Caetani disporrà di una succursale</a:t>
            </a:r>
            <a:br>
              <a:rPr lang="it-IT" sz="1600">
                <a:solidFill>
                  <a:schemeClr val="bg1"/>
                </a:solidFill>
              </a:rPr>
            </a:br>
            <a:r>
              <a:rPr lang="it-IT" sz="1600">
                <a:solidFill>
                  <a:schemeClr val="bg1"/>
                </a:solidFill>
              </a:rPr>
              <a:t>in Lungotevere Maresciallo Armando Diaz n.20</a:t>
            </a:r>
          </a:p>
          <a:p>
            <a:endParaRPr lang="it-IT" sz="1600">
              <a:solidFill>
                <a:schemeClr val="bg1"/>
              </a:solidFill>
            </a:endParaRPr>
          </a:p>
          <a:p>
            <a:endParaRPr lang="it-IT" sz="1600">
              <a:solidFill>
                <a:schemeClr val="bg1"/>
              </a:solidFill>
            </a:endParaRPr>
          </a:p>
          <a:p>
            <a:endParaRPr lang="it-IT" sz="1600">
              <a:solidFill>
                <a:schemeClr val="bg1"/>
              </a:solidFill>
            </a:endParaRPr>
          </a:p>
          <a:p>
            <a:endParaRPr lang="it-IT" sz="1600">
              <a:solidFill>
                <a:schemeClr val="bg1"/>
              </a:solidFill>
            </a:endParaRPr>
          </a:p>
          <a:p>
            <a:endParaRPr lang="it-IT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img_072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10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6666"/>
            </a:gs>
            <a:gs pos="50000">
              <a:srgbClr val="DDDDDD"/>
            </a:gs>
            <a:gs pos="100000">
              <a:srgbClr val="6666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img_073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10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6165850"/>
            <a:ext cx="7993062" cy="5032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400" smtClean="0"/>
              <a:t>L’Aula Magna della succursale di Ponte Milvio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00"/>
            </a:gs>
            <a:gs pos="50000">
              <a:srgbClr val="336600"/>
            </a:gs>
            <a:gs pos="100000">
              <a:srgbClr val="182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img_091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10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5949950"/>
            <a:ext cx="7715250" cy="60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000" smtClean="0">
                <a:solidFill>
                  <a:schemeClr val="bg1"/>
                </a:solidFill>
              </a:rPr>
              <a:t>I vicini impianti sportivi del complesso del Flaminio, vengono utilizzati dagli alunni della succursale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PREMIAZIONI (2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PREMIAZION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362950" cy="1143000"/>
          </a:xfrm>
        </p:spPr>
        <p:txBody>
          <a:bodyPr/>
          <a:lstStyle/>
          <a:p>
            <a:r>
              <a:rPr lang="it-IT" sz="2000" smtClean="0">
                <a:solidFill>
                  <a:schemeClr val="bg1"/>
                </a:solidFill>
              </a:rPr>
              <a:t>Al termine di ogni anno scolastico, l’attesa premiazione per gli alunni che si sono distinti nelle varie discipline</a:t>
            </a:r>
            <a:br>
              <a:rPr lang="it-IT" sz="2000" smtClean="0">
                <a:solidFill>
                  <a:schemeClr val="bg1"/>
                </a:solidFill>
              </a:rPr>
            </a:br>
            <a:r>
              <a:rPr lang="it-IT" sz="2000" smtClean="0">
                <a:solidFill>
                  <a:schemeClr val="bg1"/>
                </a:solidFill>
              </a:rPr>
              <a:t/>
            </a:r>
            <a:br>
              <a:rPr lang="it-IT" sz="2000" smtClean="0">
                <a:solidFill>
                  <a:schemeClr val="bg1"/>
                </a:solidFill>
              </a:rPr>
            </a:br>
            <a:endParaRPr lang="it-IT" sz="20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PREMIAZIONI (3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PREMIAZIONI (4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27538" y="188913"/>
            <a:ext cx="4465637" cy="6335712"/>
          </a:xfrm>
        </p:spPr>
        <p:txBody>
          <a:bodyPr/>
          <a:lstStyle/>
          <a:p>
            <a:pPr eaLnBrk="1" hangingPunct="1"/>
            <a:r>
              <a:rPr lang="it-IT" sz="1600" smtClean="0">
                <a:solidFill>
                  <a:schemeClr val="bg1"/>
                </a:solidFill>
              </a:rPr>
              <a:t>L'utenza dell'Istituto da tempo non è legata unicamente al quartiere e al solo distretto di cui fa parte, ma per la sua ubicazione  e per la buona rete di collegamenti urbani ed extra urbani, raccoglie anche un discreto numero di studenti dai distretti vicini e dai paesi limitrofi. In crescita è anche il numero di alunni stranieri; per costoro è stato introdotto un corso di lingua italiana (ITAL2) e sono stati attivati progetti multiculturali</a:t>
            </a:r>
            <a:r>
              <a:rPr lang="it-IT" sz="2800" smtClean="0"/>
              <a:t>. </a:t>
            </a:r>
          </a:p>
          <a:p>
            <a:pPr eaLnBrk="1" hangingPunct="1"/>
            <a:r>
              <a:rPr lang="it-IT" sz="2800" smtClean="0"/>
              <a:t>. </a:t>
            </a:r>
          </a:p>
        </p:txBody>
      </p:sp>
      <p:pic>
        <p:nvPicPr>
          <p:cNvPr id="6147" name="Picture 5" descr="buona_pesaq__salto____2_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4389438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dscf016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8964613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734050"/>
            <a:ext cx="9144000" cy="1123950"/>
          </a:xfrm>
        </p:spPr>
        <p:txBody>
          <a:bodyPr/>
          <a:lstStyle/>
          <a:p>
            <a:pPr algn="ctr"/>
            <a:r>
              <a:rPr lang="it-IT" sz="2400" smtClean="0"/>
              <a:t>L’Aula Magna, uno spazio vitale per l’Istituto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997200"/>
            <a:ext cx="2746375" cy="3128963"/>
          </a:xfrm>
        </p:spPr>
        <p:txBody>
          <a:bodyPr/>
          <a:lstStyle/>
          <a:p>
            <a:pPr algn="ctr" eaLnBrk="1" hangingPunct="1"/>
            <a:r>
              <a:rPr lang="it-IT" sz="2400" smtClean="0">
                <a:solidFill>
                  <a:schemeClr val="bg1"/>
                </a:solidFill>
              </a:rPr>
              <a:t>L’incontro con l’ex Sindaco di Roma, on. Valter Veltroni</a:t>
            </a:r>
          </a:p>
        </p:txBody>
      </p:sp>
      <p:pic>
        <p:nvPicPr>
          <p:cNvPr id="53251" name="Picture 7" descr="15 (3)b2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503613" y="0"/>
            <a:ext cx="5640387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54275" name="Picture 5" descr="15 (3)b"/>
          <p:cNvPicPr>
            <a:picLocks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584950"/>
          </a:xfrm>
          <a:noFill/>
        </p:spPr>
      </p:pic>
      <p:sp>
        <p:nvSpPr>
          <p:cNvPr id="54276" name="Text Box 7"/>
          <p:cNvSpPr txBox="1">
            <a:spLocks noChangeArrowheads="1"/>
          </p:cNvSpPr>
          <p:nvPr/>
        </p:nvSpPr>
        <p:spPr bwMode="auto">
          <a:xfrm>
            <a:off x="1258888" y="5084763"/>
            <a:ext cx="67373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chemeClr val="bg1"/>
                </a:solidFill>
              </a:rPr>
              <a:t>Il sindaco on. Gianni Alemanno ed il Preside prof. Nardo Nardoni</a:t>
            </a:r>
          </a:p>
          <a:p>
            <a:r>
              <a:rPr lang="it-IT">
                <a:solidFill>
                  <a:schemeClr val="bg1"/>
                </a:solidFill>
              </a:rPr>
              <a:t>  nel Giorno della Memoria della Shoah</a:t>
            </a:r>
          </a:p>
          <a:p>
            <a:endParaRPr lang="it-IT">
              <a:solidFill>
                <a:schemeClr val="bg1"/>
              </a:solidFill>
            </a:endParaRPr>
          </a:p>
          <a:p>
            <a:endParaRPr lang="it-IT">
              <a:solidFill>
                <a:schemeClr val="bg1"/>
              </a:solidFill>
            </a:endParaRPr>
          </a:p>
          <a:p>
            <a:endParaRPr lang="it-IT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 descr="caetani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 descr="Istituto (2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snapshot1a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1331913" y="260350"/>
            <a:ext cx="54927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chemeClr val="bg1"/>
                </a:solidFill>
              </a:rPr>
              <a:t>…grazie a loro, l’Istituto si mantiene sempre giovane</a:t>
            </a:r>
          </a:p>
          <a:p>
            <a:endParaRPr lang="it-IT">
              <a:solidFill>
                <a:schemeClr val="bg1"/>
              </a:solidFill>
            </a:endParaRPr>
          </a:p>
          <a:p>
            <a:endParaRPr lang="it-IT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IMG_675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00A- (0)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 descr="caetani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3284538"/>
            <a:ext cx="3382962" cy="2870200"/>
          </a:xfrm>
        </p:spPr>
        <p:txBody>
          <a:bodyPr/>
          <a:lstStyle/>
          <a:p>
            <a:pPr eaLnBrk="1" hangingPunct="1"/>
            <a:endParaRPr lang="es-ES" sz="2800" smtClean="0"/>
          </a:p>
        </p:txBody>
      </p:sp>
      <p:pic>
        <p:nvPicPr>
          <p:cNvPr id="61443" name="Picture 5" descr="buona_pesaq__salto____17_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000500" y="0"/>
            <a:ext cx="51435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5000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476250"/>
            <a:ext cx="3322638" cy="2841625"/>
          </a:xfrm>
        </p:spPr>
        <p:txBody>
          <a:bodyPr/>
          <a:lstStyle/>
          <a:p>
            <a:pPr eaLnBrk="1" hangingPunct="1"/>
            <a:r>
              <a:rPr lang="it-IT" sz="1800" smtClean="0">
                <a:solidFill>
                  <a:srgbClr val="F2F2F2"/>
                </a:solidFill>
              </a:rPr>
              <a:t>L’istituto Gelasio Caetani ha l’entrata principale in viale Mazzini 36 </a:t>
            </a:r>
          </a:p>
          <a:p>
            <a:pPr eaLnBrk="1" hangingPunct="1"/>
            <a:r>
              <a:rPr lang="it-IT" sz="1800" smtClean="0">
                <a:solidFill>
                  <a:srgbClr val="F2F2F2"/>
                </a:solidFill>
              </a:rPr>
              <a:t>e si affaccia anche su piazza Mazzini. </a:t>
            </a:r>
          </a:p>
          <a:p>
            <a:pPr eaLnBrk="1" hangingPunct="1"/>
            <a:endParaRPr lang="it-IT" sz="1800" smtClean="0">
              <a:solidFill>
                <a:srgbClr val="F2F2F2"/>
              </a:solidFill>
            </a:endParaRPr>
          </a:p>
        </p:txBody>
      </p:sp>
      <p:pic>
        <p:nvPicPr>
          <p:cNvPr id="7171" name="Picture 5" descr="dalle finestre small (2)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000500" y="0"/>
            <a:ext cx="51435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64163" y="4868863"/>
            <a:ext cx="3322637" cy="12573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it-IT" sz="2000" b="1" smtClean="0">
                <a:solidFill>
                  <a:srgbClr val="FF3300"/>
                </a:solidFill>
              </a:rPr>
              <a:t>Roma</a:t>
            </a:r>
          </a:p>
          <a:p>
            <a:pPr algn="ctr" eaLnBrk="1" hangingPunct="1">
              <a:lnSpc>
                <a:spcPct val="90000"/>
              </a:lnSpc>
            </a:pPr>
            <a:r>
              <a:rPr lang="it-IT" sz="2000" smtClean="0">
                <a:solidFill>
                  <a:srgbClr val="FF3300"/>
                </a:solidFill>
              </a:rPr>
              <a:t>ottobre 2010</a:t>
            </a:r>
          </a:p>
          <a:p>
            <a:pPr algn="ctr" eaLnBrk="1" hangingPunct="1">
              <a:lnSpc>
                <a:spcPct val="90000"/>
              </a:lnSpc>
            </a:pPr>
            <a:endParaRPr lang="it-IT" sz="2000" smtClean="0">
              <a:solidFill>
                <a:srgbClr val="FF3300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it-IT" sz="2800" b="1" smtClean="0">
                <a:solidFill>
                  <a:srgbClr val="FF3300"/>
                </a:solidFill>
              </a:rPr>
              <a:t>fine</a:t>
            </a:r>
          </a:p>
        </p:txBody>
      </p:sp>
      <p:pic>
        <p:nvPicPr>
          <p:cNvPr id="62467" name="Picture 5" descr="snapshot1a1a1a1a__7_"/>
          <p:cNvPicPr>
            <a:picLocks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51435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00"/>
            </a:gs>
            <a:gs pos="50000">
              <a:srgbClr val="336600"/>
            </a:gs>
            <a:gs pos="100000">
              <a:srgbClr val="182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MAZZINI COOL NORMA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569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755650" y="4797425"/>
            <a:ext cx="83883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sz="1600">
                <a:solidFill>
                  <a:schemeClr val="bg1"/>
                </a:solidFill>
                <a:latin typeface="Helvetica" charset="0"/>
                <a:cs typeface="Times New Roman" pitchFamily="18" charset="0"/>
              </a:rPr>
              <a:t>Piazza Mazzini, di forma quadrata (con il lato di 145 m), è la più grande delle piazze moderne di Roma; al centro è presente una grande vasca circondata da ampi giardini.</a:t>
            </a:r>
          </a:p>
          <a:p>
            <a:endParaRPr lang="it-IT" sz="1600">
              <a:solidFill>
                <a:schemeClr val="bg1"/>
              </a:solidFill>
              <a:latin typeface="Helvetica" charset="0"/>
            </a:endParaRPr>
          </a:p>
          <a:p>
            <a:endParaRPr lang="it-IT" sz="1600">
              <a:solidFill>
                <a:schemeClr val="bg1"/>
              </a:solidFill>
              <a:latin typeface="Helvetica" charset="0"/>
            </a:endParaRPr>
          </a:p>
          <a:p>
            <a:endParaRPr lang="it-IT" sz="1600">
              <a:solidFill>
                <a:schemeClr val="bg1"/>
              </a:solidFill>
              <a:latin typeface="Helvetica" charset="0"/>
            </a:endParaRPr>
          </a:p>
          <a:p>
            <a:endParaRPr lang="it-IT" sz="1600">
              <a:solidFill>
                <a:schemeClr val="bg1"/>
              </a:solidFill>
              <a:latin typeface="Helvetica" charset="0"/>
            </a:endParaRPr>
          </a:p>
          <a:p>
            <a:endParaRPr lang="it-IT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aetani2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0"/>
            <a:ext cx="8532813" cy="674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00A- (0)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915</Words>
  <Application>Microsoft Office PowerPoint</Application>
  <PresentationFormat>Presentación en pantalla (4:3)</PresentationFormat>
  <Paragraphs>112</Paragraphs>
  <Slides>60</Slides>
  <Notes>60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60</vt:i4>
      </vt:variant>
    </vt:vector>
  </HeadingPairs>
  <TitlesOfParts>
    <vt:vector size="64" baseType="lpstr">
      <vt:lpstr>Arial</vt:lpstr>
      <vt:lpstr>Helvetica</vt:lpstr>
      <vt:lpstr>Times New Roman</vt:lpstr>
      <vt:lpstr>Struttura predefinita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Al termine di ogni anno scolastico, l’attesa premiazione per gli alunni che si sono distinti nelle varie discipline  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Gigi</dc:creator>
  <cp:lastModifiedBy>RAMON</cp:lastModifiedBy>
  <cp:revision>15</cp:revision>
  <dcterms:created xsi:type="dcterms:W3CDTF">2010-10-15T19:55:25Z</dcterms:created>
  <dcterms:modified xsi:type="dcterms:W3CDTF">2012-05-06T17:49:54Z</dcterms:modified>
</cp:coreProperties>
</file>